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4" r:id="rId2"/>
    <p:sldId id="266" r:id="rId3"/>
    <p:sldId id="298" r:id="rId4"/>
    <p:sldId id="268" r:id="rId5"/>
    <p:sldId id="271" r:id="rId6"/>
    <p:sldId id="273" r:id="rId7"/>
    <p:sldId id="275" r:id="rId8"/>
    <p:sldId id="279" r:id="rId9"/>
    <p:sldId id="280" r:id="rId10"/>
    <p:sldId id="300" r:id="rId11"/>
    <p:sldId id="285" r:id="rId12"/>
    <p:sldId id="291" r:id="rId13"/>
    <p:sldId id="292" r:id="rId14"/>
    <p:sldId id="296" r:id="rId15"/>
    <p:sldId id="297" r:id="rId16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55C4F-56C0-42E8-8D47-65724BDE21BF}" type="datetimeFigureOut">
              <a:rPr lang="en-US"/>
              <a:pPr/>
              <a:t>5/12/2011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681641-F510-4B32-B5CA-885F89E3639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27CFCA-B96F-457A-BA75-8684CECBB5E6}" type="datetimeFigureOut">
              <a:rPr lang="en-US"/>
              <a:pPr/>
              <a:t>5/12/2011</a:t>
            </a:fld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7875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60744"/>
            <a:ext cx="5486400" cy="413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404A44-DA2A-4B38-B7E6-043968DFBA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7F53A-688E-470F-B658-F095DC359BBA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C497C-4440-4941-BF7D-91750656E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8CB5-B63B-407F-9951-D02D7309B863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E7B0-29E3-4D97-92CD-1F0DD2D98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10F4-59FE-4CB0-B565-22415E615CD8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165FC-27CB-4773-97A8-E1BCB9273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BEDCF-ED0E-4B0A-94AD-DCAF95961955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A8C7-162C-45F7-BC96-BCE1BF848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34852-D1EF-4766-8945-50F83E5318FD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3B7A4-9DBE-4F98-A0F3-468D5920F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75C59-E5A9-440E-B0F9-74C874602738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52E8-634B-4EFF-9201-23C37F25B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F3632-0C0E-4F42-93CA-4F3E79672705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DF28C-D326-4BD1-AF8F-C2CF7DFDF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3E5FA-7D43-46A9-8ED8-B392A1285C80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B3A29-4475-4A40-A212-0D7892BE5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1A334-0C5A-4EC5-BEA8-3EFBCDA73ECB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303FC-21E1-4CED-8EA2-435F2ED58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F6BA7-ABE1-4A73-A17F-6B531EA96ADB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190BA-2235-4EBB-B1F6-615703255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C0AE5-8382-4DF2-AE0B-6746DD12F22C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02390-967A-4C55-8520-4916D1290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941616-C1B4-4DDB-BBBD-BBCBCB3AAE50}" type="datetimeFigureOut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8660D2-B637-4E16-A010-880F891D1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ECDED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ECDED4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ECDED4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ECDED4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ECDED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What makes an acid an acid or a base a base can vary depending on definition being used.  The first definition was created by </a:t>
            </a:r>
            <a:r>
              <a:rPr lang="en-US" sz="2800" b="1" dirty="0" err="1">
                <a:solidFill>
                  <a:schemeClr val="bg1"/>
                </a:solidFill>
              </a:rPr>
              <a:t>Svante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u="sng" dirty="0">
                <a:solidFill>
                  <a:schemeClr val="bg1"/>
                </a:solidFill>
              </a:rPr>
              <a:t>Arrhenius</a:t>
            </a:r>
            <a:r>
              <a:rPr lang="en-US" sz="2800" b="1" dirty="0">
                <a:solidFill>
                  <a:schemeClr val="bg1"/>
                </a:solidFill>
              </a:rPr>
              <a:t> in 1883.  Arrhenius said compounds that will ionize to give off </a:t>
            </a:r>
            <a:r>
              <a:rPr lang="en-US" sz="2800" b="1" u="sng" dirty="0">
                <a:solidFill>
                  <a:schemeClr val="bg1"/>
                </a:solidFill>
              </a:rPr>
              <a:t>H</a:t>
            </a:r>
            <a:r>
              <a:rPr lang="en-US" sz="2800" b="1" u="sng" baseline="30000" dirty="0">
                <a:solidFill>
                  <a:schemeClr val="bg1"/>
                </a:solidFill>
              </a:rPr>
              <a:t>+</a:t>
            </a:r>
            <a:r>
              <a:rPr lang="en-US" sz="2800" b="1" u="sng" dirty="0">
                <a:solidFill>
                  <a:schemeClr val="bg1"/>
                </a:solidFill>
              </a:rPr>
              <a:t> ions</a:t>
            </a:r>
            <a:r>
              <a:rPr lang="en-US" sz="2800" b="1" dirty="0">
                <a:solidFill>
                  <a:schemeClr val="bg1"/>
                </a:solidFill>
              </a:rPr>
              <a:t> are acids and compounds that will ionize to give off </a:t>
            </a:r>
            <a:r>
              <a:rPr lang="en-US" sz="2800" b="1" u="sng" dirty="0">
                <a:solidFill>
                  <a:schemeClr val="bg1"/>
                </a:solidFill>
              </a:rPr>
              <a:t>OH</a:t>
            </a:r>
            <a:r>
              <a:rPr lang="en-US" sz="3200" b="1" u="sng" baseline="30000" dirty="0">
                <a:solidFill>
                  <a:schemeClr val="bg1"/>
                </a:solidFill>
              </a:rPr>
              <a:t>-</a:t>
            </a:r>
            <a:r>
              <a:rPr lang="en-US" sz="2800" b="1" u="sng" dirty="0">
                <a:solidFill>
                  <a:schemeClr val="bg1"/>
                </a:solidFill>
              </a:rPr>
              <a:t> ions</a:t>
            </a:r>
            <a:r>
              <a:rPr lang="en-US" sz="2800" b="1" dirty="0">
                <a:solidFill>
                  <a:schemeClr val="bg1"/>
                </a:solidFill>
              </a:rPr>
              <a:t> are bases.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60" name="Group 12"/>
          <p:cNvGrpSpPr>
            <a:grpSpLocks/>
          </p:cNvGrpSpPr>
          <p:nvPr/>
        </p:nvGrpSpPr>
        <p:grpSpPr bwMode="auto">
          <a:xfrm>
            <a:off x="228600" y="1371600"/>
            <a:ext cx="8534400" cy="990600"/>
            <a:chOff x="144" y="528"/>
            <a:chExt cx="5376" cy="624"/>
          </a:xfrm>
        </p:grpSpPr>
        <p:sp>
          <p:nvSpPr>
            <p:cNvPr id="104451" name="Rectangle 3"/>
            <p:cNvSpPr>
              <a:spLocks noChangeArrowheads="1"/>
            </p:cNvSpPr>
            <p:nvPr/>
          </p:nvSpPr>
          <p:spPr bwMode="auto">
            <a:xfrm>
              <a:off x="144" y="528"/>
              <a:ext cx="5376" cy="57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52" name="Text Box 4"/>
            <p:cNvSpPr txBox="1">
              <a:spLocks noChangeArrowheads="1"/>
            </p:cNvSpPr>
            <p:nvPr/>
          </p:nvSpPr>
          <p:spPr bwMode="auto">
            <a:xfrm>
              <a:off x="285" y="805"/>
              <a:ext cx="5164" cy="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>
                  <a:latin typeface="Times New Roman" pitchFamily="18" charset="0"/>
                </a:rPr>
                <a:t>0       1       2       3       4       5       6       7       8       9       10       11       12       13       14</a:t>
              </a:r>
              <a:endParaRPr lang="en-US"/>
            </a:p>
          </p:txBody>
        </p:sp>
      </p:grpSp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4271963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>
            <a:off x="2811463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5843588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6" name="AutoShape 8"/>
          <p:cNvSpPr>
            <a:spLocks noChangeArrowheads="1"/>
          </p:cNvSpPr>
          <p:nvPr/>
        </p:nvSpPr>
        <p:spPr bwMode="auto">
          <a:xfrm>
            <a:off x="228600" y="2598738"/>
            <a:ext cx="2582863" cy="881062"/>
          </a:xfrm>
          <a:prstGeom prst="leftRightArrow">
            <a:avLst>
              <a:gd name="adj1" fmla="val 50000"/>
              <a:gd name="adj2" fmla="val 5863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5843588" y="2598738"/>
            <a:ext cx="2806700" cy="881062"/>
          </a:xfrm>
          <a:prstGeom prst="leftRightArrow">
            <a:avLst>
              <a:gd name="adj1" fmla="val 50000"/>
              <a:gd name="adj2" fmla="val 6371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2811463" y="2598738"/>
            <a:ext cx="1460500" cy="881062"/>
          </a:xfrm>
          <a:prstGeom prst="leftRightArrow">
            <a:avLst>
              <a:gd name="adj1" fmla="val 50000"/>
              <a:gd name="adj2" fmla="val 3315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9" name="AutoShape 11"/>
          <p:cNvSpPr>
            <a:spLocks noChangeArrowheads="1"/>
          </p:cNvSpPr>
          <p:nvPr/>
        </p:nvSpPr>
        <p:spPr bwMode="auto">
          <a:xfrm>
            <a:off x="4271963" y="2598738"/>
            <a:ext cx="1571625" cy="881062"/>
          </a:xfrm>
          <a:prstGeom prst="leftRightArrow">
            <a:avLst>
              <a:gd name="adj1" fmla="val 50000"/>
              <a:gd name="adj2" fmla="val 3567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593725" y="3810000"/>
            <a:ext cx="176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Strong Acid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108325" y="3697288"/>
            <a:ext cx="963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Weak</a:t>
            </a:r>
          </a:p>
          <a:p>
            <a:pPr algn="ctr"/>
            <a:r>
              <a:rPr lang="en-US" sz="2400">
                <a:solidFill>
                  <a:schemeClr val="bg1"/>
                </a:solidFill>
              </a:rPr>
              <a:t>Acid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4627563" y="3657600"/>
            <a:ext cx="963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Weak</a:t>
            </a:r>
          </a:p>
          <a:p>
            <a:pPr algn="ctr"/>
            <a:r>
              <a:rPr lang="en-US" sz="2400">
                <a:solidFill>
                  <a:schemeClr val="bg1"/>
                </a:solidFill>
              </a:rPr>
              <a:t>Base</a:t>
            </a:r>
          </a:p>
        </p:txBody>
      </p:sp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6400800" y="3810000"/>
            <a:ext cx="186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Strong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To determine the pH of a substance requires an </a:t>
            </a:r>
            <a:r>
              <a:rPr lang="en-US" sz="2800" b="1" u="sng" dirty="0">
                <a:solidFill>
                  <a:schemeClr val="bg1"/>
                </a:solidFill>
              </a:rPr>
              <a:t>indicator</a:t>
            </a:r>
            <a:r>
              <a:rPr lang="en-US" sz="2800" b="1" dirty="0">
                <a:solidFill>
                  <a:schemeClr val="bg1"/>
                </a:solidFill>
              </a:rPr>
              <a:t>.  Indicators are substances that turn </a:t>
            </a:r>
            <a:r>
              <a:rPr lang="en-US" sz="2800" b="1" u="sng" dirty="0">
                <a:solidFill>
                  <a:schemeClr val="bg1"/>
                </a:solidFill>
              </a:rPr>
              <a:t>colors</a:t>
            </a:r>
            <a:r>
              <a:rPr lang="en-US" sz="2800" b="1" dirty="0">
                <a:solidFill>
                  <a:schemeClr val="bg1"/>
                </a:solidFill>
              </a:rPr>
              <a:t> at certain pH’s.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When an acid and base are added together in appropriate amounts, the resulting pH is near 7 - </a:t>
            </a:r>
            <a:r>
              <a:rPr lang="en-US" sz="2800" b="1" u="sng">
                <a:solidFill>
                  <a:schemeClr val="bg1"/>
                </a:solidFill>
              </a:rPr>
              <a:t>neutral</a:t>
            </a:r>
            <a:r>
              <a:rPr lang="en-US" sz="2800" b="1">
                <a:solidFill>
                  <a:schemeClr val="bg1"/>
                </a:solidFill>
              </a:rPr>
              <a:t>.  This is why acids and bases are said to “</a:t>
            </a:r>
            <a:r>
              <a:rPr lang="en-US" sz="2800" b="1" u="sng">
                <a:solidFill>
                  <a:schemeClr val="bg1"/>
                </a:solidFill>
              </a:rPr>
              <a:t>neutralize</a:t>
            </a:r>
            <a:r>
              <a:rPr lang="en-US" sz="2800" b="1">
                <a:solidFill>
                  <a:schemeClr val="bg1"/>
                </a:solidFill>
              </a:rPr>
              <a:t>” each other.  In a neutralization reaction the acid and base (according to the </a:t>
            </a:r>
            <a:r>
              <a:rPr lang="en-US" sz="2800" b="1" u="sng">
                <a:solidFill>
                  <a:schemeClr val="bg1"/>
                </a:solidFill>
              </a:rPr>
              <a:t>Arrhenius</a:t>
            </a:r>
            <a:r>
              <a:rPr lang="en-US" sz="2800" b="1">
                <a:solidFill>
                  <a:schemeClr val="bg1"/>
                </a:solidFill>
              </a:rPr>
              <a:t> definition) react to form </a:t>
            </a:r>
            <a:r>
              <a:rPr lang="en-US" sz="2800" b="1" u="sng">
                <a:solidFill>
                  <a:schemeClr val="bg1"/>
                </a:solidFill>
              </a:rPr>
              <a:t>water</a:t>
            </a:r>
            <a:r>
              <a:rPr lang="en-US" sz="2800" b="1">
                <a:solidFill>
                  <a:schemeClr val="bg1"/>
                </a:solidFill>
              </a:rPr>
              <a:t> and a </a:t>
            </a:r>
            <a:r>
              <a:rPr lang="en-US" sz="2800" b="1" u="sng">
                <a:solidFill>
                  <a:schemeClr val="bg1"/>
                </a:solidFill>
              </a:rPr>
              <a:t>salt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>
                <a:solidFill>
                  <a:schemeClr val="bg1"/>
                </a:solidFill>
              </a:rPr>
              <a:t>HCl + NaOH → HOH + NaCl</a:t>
            </a:r>
            <a:endParaRPr lang="en-US" sz="2800" b="1">
              <a:solidFill>
                <a:schemeClr val="bg1"/>
              </a:solidFill>
            </a:endParaRP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4648200" y="2209800"/>
            <a:ext cx="1133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Water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6019800" y="2209800"/>
            <a:ext cx="796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Salt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Neutralizing an acid and base to determine an unknown amount of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or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is called </a:t>
            </a:r>
            <a:r>
              <a:rPr lang="en-US" sz="2800" b="1" u="sng">
                <a:solidFill>
                  <a:schemeClr val="bg1"/>
                </a:solidFill>
              </a:rPr>
              <a:t>titration</a:t>
            </a:r>
            <a:r>
              <a:rPr lang="en-US" sz="2800" b="1">
                <a:solidFill>
                  <a:schemeClr val="bg1"/>
                </a:solidFill>
              </a:rPr>
              <a:t>.  In a titration a small amount of indicator is added that will change </a:t>
            </a:r>
            <a:r>
              <a:rPr lang="en-US" sz="2800" b="1" u="sng">
                <a:solidFill>
                  <a:schemeClr val="bg1"/>
                </a:solidFill>
              </a:rPr>
              <a:t>color</a:t>
            </a:r>
            <a:r>
              <a:rPr lang="en-US" sz="2800" b="1">
                <a:solidFill>
                  <a:schemeClr val="bg1"/>
                </a:solidFill>
              </a:rPr>
              <a:t> when the neutralization is complete.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bur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2950" y="152400"/>
            <a:ext cx="2360613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→  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NaOH → Na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495800" y="1524000"/>
            <a:ext cx="609600" cy="60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486400" y="2895600"/>
            <a:ext cx="762000" cy="533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048000" y="2209800"/>
            <a:ext cx="1054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895600" y="3581400"/>
            <a:ext cx="1171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The </a:t>
            </a:r>
            <a:r>
              <a:rPr lang="en-US" sz="2800" b="1" dirty="0" err="1">
                <a:solidFill>
                  <a:schemeClr val="bg1"/>
                </a:solidFill>
              </a:rPr>
              <a:t>Bronsted</a:t>
            </a:r>
            <a:r>
              <a:rPr lang="en-US" sz="2800" b="1" dirty="0">
                <a:solidFill>
                  <a:schemeClr val="bg1"/>
                </a:solidFill>
              </a:rPr>
              <a:t>-Lowry definition for a base is that it is an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u="sng" dirty="0">
                <a:solidFill>
                  <a:schemeClr val="bg1"/>
                </a:solidFill>
              </a:rPr>
              <a:t>acceptor</a:t>
            </a:r>
            <a:r>
              <a:rPr lang="en-US" sz="2800" b="1" dirty="0">
                <a:solidFill>
                  <a:schemeClr val="bg1"/>
                </a:solidFill>
              </a:rPr>
              <a:t>.  The definition of an acid is still the </a:t>
            </a:r>
            <a:r>
              <a:rPr lang="en-US" sz="2800" b="1" u="sng" dirty="0">
                <a:solidFill>
                  <a:schemeClr val="bg1"/>
                </a:solidFill>
              </a:rPr>
              <a:t>same</a:t>
            </a:r>
            <a:r>
              <a:rPr lang="en-US" sz="2800" b="1" dirty="0">
                <a:solidFill>
                  <a:schemeClr val="bg1"/>
                </a:solidFill>
              </a:rPr>
              <a:t> as for Arrhenius - an acid gives off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→ 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2743200" y="2133600"/>
            <a:ext cx="1676400" cy="2209800"/>
          </a:xfrm>
          <a:prstGeom prst="curvedUpArrow">
            <a:avLst>
              <a:gd name="adj1" fmla="val 20000"/>
              <a:gd name="adj2" fmla="val 40000"/>
              <a:gd name="adj3" fmla="val 439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133600" y="1066800"/>
            <a:ext cx="103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581400" y="1066800"/>
            <a:ext cx="113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→ 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3048000" y="2209800"/>
            <a:ext cx="914400" cy="1905000"/>
          </a:xfrm>
          <a:prstGeom prst="curvedUpArrow">
            <a:avLst>
              <a:gd name="adj1" fmla="val 20000"/>
              <a:gd name="adj2" fmla="val 40000"/>
              <a:gd name="adj3" fmla="val 694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133600" y="1143000"/>
            <a:ext cx="103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670300" y="1143000"/>
            <a:ext cx="113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BASE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71600" y="4724400"/>
            <a:ext cx="632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equation backwards shows chlorine accepting </a:t>
            </a:r>
            <a:r>
              <a:rPr lang="en-US" dirty="0" err="1" smtClean="0">
                <a:solidFill>
                  <a:schemeClr val="bg1"/>
                </a:solidFill>
              </a:rPr>
              <a:t>hyrdrogen</a:t>
            </a:r>
            <a:r>
              <a:rPr lang="en-US" dirty="0" smtClean="0">
                <a:solidFill>
                  <a:schemeClr val="bg1"/>
                </a:solidFill>
              </a:rPr>
              <a:t>., making it a base.  In the other equation HCL gave off hydrogen, making it an acid.  Therefore we call the pair a conjugate acid-base pair.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 err="1">
                <a:solidFill>
                  <a:schemeClr val="bg1"/>
                </a:solidFill>
              </a:rPr>
              <a:t>HCl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O → 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O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+ </a:t>
            </a:r>
            <a:r>
              <a:rPr lang="en-US" sz="2800" b="1" dirty="0" err="1">
                <a:solidFill>
                  <a:schemeClr val="bg1"/>
                </a:solidFill>
              </a:rPr>
              <a:t>Cl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NH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O → NH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+ OH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2590800" y="2895600"/>
            <a:ext cx="1524000" cy="381000"/>
          </a:xfrm>
          <a:prstGeom prst="curvedDownArrow">
            <a:avLst>
              <a:gd name="adj1" fmla="val 80000"/>
              <a:gd name="adj2" fmla="val 160000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 rot="10679848">
            <a:off x="2819400" y="4114800"/>
            <a:ext cx="990600" cy="457200"/>
          </a:xfrm>
          <a:prstGeom prst="curvedUpArrow">
            <a:avLst>
              <a:gd name="adj1" fmla="val 43333"/>
              <a:gd name="adj2" fmla="val 86667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9144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Substances </a:t>
            </a:r>
            <a:r>
              <a:rPr lang="en-US" sz="2800" b="1" dirty="0">
                <a:solidFill>
                  <a:schemeClr val="bg1"/>
                </a:solidFill>
              </a:rPr>
              <a:t>that can act as both an acid and base are called </a:t>
            </a:r>
            <a:r>
              <a:rPr lang="en-US" sz="2800" b="1" u="sng" dirty="0" err="1">
                <a:solidFill>
                  <a:schemeClr val="bg1"/>
                </a:solidFill>
              </a:rPr>
              <a:t>amphoteric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endParaRPr lang="en-US" sz="2800" b="1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PO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O → 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PO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O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</a:p>
          <a:p>
            <a:pPr algn="ctr"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PO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O → HPO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-2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O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</a:p>
          <a:p>
            <a:pPr algn="ctr"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HPO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-2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O → PO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-3</a:t>
            </a:r>
            <a:r>
              <a:rPr lang="en-US" sz="2800" b="1" dirty="0">
                <a:solidFill>
                  <a:schemeClr val="bg1"/>
                </a:solidFill>
              </a:rPr>
              <a:t> + 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O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 flipH="1">
            <a:off x="3048000" y="3962400"/>
            <a:ext cx="1676400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flipH="1">
            <a:off x="3276600" y="5181600"/>
            <a:ext cx="1524000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2209800" y="29718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2057400" y="42672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209800" y="55626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295400"/>
            <a:ext cx="9144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Acids that can give off more than one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(protons) are called </a:t>
            </a:r>
            <a:r>
              <a:rPr lang="en-US" sz="2800" b="1" u="sng" dirty="0" err="1">
                <a:solidFill>
                  <a:schemeClr val="bg1"/>
                </a:solidFill>
              </a:rPr>
              <a:t>polyprotic</a:t>
            </a:r>
            <a:r>
              <a:rPr lang="en-US" sz="2800" b="1" dirty="0">
                <a:solidFill>
                  <a:schemeClr val="bg1"/>
                </a:solidFill>
              </a:rPr>
              <a:t>.  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PO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dirty="0">
                <a:solidFill>
                  <a:schemeClr val="bg1"/>
                </a:solidFill>
              </a:rPr>
              <a:t> is a </a:t>
            </a:r>
            <a:r>
              <a:rPr lang="en-US" sz="2800" b="1" u="sng" dirty="0" err="1">
                <a:solidFill>
                  <a:schemeClr val="bg1"/>
                </a:solidFill>
              </a:rPr>
              <a:t>triprotic</a:t>
            </a:r>
            <a:r>
              <a:rPr lang="en-US" sz="2800" b="1" dirty="0">
                <a:solidFill>
                  <a:schemeClr val="bg1"/>
                </a:solidFill>
              </a:rPr>
              <a:t> acid, and 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SO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dirty="0">
                <a:solidFill>
                  <a:schemeClr val="bg1"/>
                </a:solidFill>
              </a:rPr>
              <a:t> would be a </a:t>
            </a:r>
            <a:r>
              <a:rPr lang="en-US" sz="2800" b="1" u="sng" dirty="0" err="1">
                <a:solidFill>
                  <a:schemeClr val="bg1"/>
                </a:solidFill>
              </a:rPr>
              <a:t>diprotic</a:t>
            </a:r>
            <a:r>
              <a:rPr lang="en-US" sz="2800" b="1" dirty="0">
                <a:solidFill>
                  <a:schemeClr val="bg1"/>
                </a:solidFill>
              </a:rPr>
              <a:t> acid.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9538"/>
            <a:ext cx="9144000" cy="409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A </a:t>
            </a:r>
            <a:r>
              <a:rPr lang="en-US" sz="2800" b="1" u="sng" dirty="0">
                <a:solidFill>
                  <a:schemeClr val="bg1"/>
                </a:solidFill>
              </a:rPr>
              <a:t>concentrated</a:t>
            </a:r>
            <a:r>
              <a:rPr lang="en-US" sz="2800" b="1" dirty="0">
                <a:solidFill>
                  <a:schemeClr val="bg1"/>
                </a:solidFill>
              </a:rPr>
              <a:t> acid has a lot of acid dissolved in water, and a </a:t>
            </a:r>
            <a:r>
              <a:rPr lang="en-US" sz="2800" b="1" u="sng" dirty="0">
                <a:solidFill>
                  <a:schemeClr val="bg1"/>
                </a:solidFill>
              </a:rPr>
              <a:t>dilute</a:t>
            </a:r>
            <a:r>
              <a:rPr lang="en-US" sz="2800" b="1" dirty="0">
                <a:solidFill>
                  <a:schemeClr val="bg1"/>
                </a:solidFill>
              </a:rPr>
              <a:t> acid has only a </a:t>
            </a:r>
            <a:r>
              <a:rPr lang="en-US" sz="2800" b="1" dirty="0" smtClean="0">
                <a:solidFill>
                  <a:schemeClr val="bg1"/>
                </a:solidFill>
              </a:rPr>
              <a:t>little</a:t>
            </a:r>
          </a:p>
          <a:p>
            <a:pPr>
              <a:spcBef>
                <a:spcPct val="50000"/>
              </a:spcBef>
            </a:pPr>
            <a:endParaRPr lang="en-US" sz="2800" b="1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Strong acids ionize completely, and weak ones only ionize a little.</a:t>
            </a:r>
          </a:p>
          <a:p>
            <a:pPr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4918</TotalTime>
  <Words>432</Words>
  <Application>Microsoft Office PowerPoint</Application>
  <PresentationFormat>On-screen Show (4:3)</PresentationFormat>
  <Paragraphs>44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Internal User</cp:lastModifiedBy>
  <cp:revision>466</cp:revision>
  <dcterms:created xsi:type="dcterms:W3CDTF">2007-02-19T20:28:43Z</dcterms:created>
  <dcterms:modified xsi:type="dcterms:W3CDTF">2011-05-13T14:36:02Z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TC300001561033</vt:lpwstr>
  </property>
</Properties>
</file>